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0" r:id="rId16"/>
    <p:sldId id="269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FCD57-B5F1-4145-BAFE-E7B993465EF0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DB7799-28D5-4DD0-A2B7-2AEF81E9F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48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B7799-28D5-4DD0-A2B7-2AEF81E9F1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9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94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62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9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02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3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902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27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29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753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75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6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71F0E-A344-C34E-80A0-90929B39D26B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90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10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4.emf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3.emf"/><Relationship Id="rId3" Type="http://schemas.openxmlformats.org/officeDocument/2006/relationships/oleObject" Target="../embeddings/oleObject16.bin"/><Relationship Id="rId7" Type="http://schemas.openxmlformats.org/officeDocument/2006/relationships/image" Target="../media/image20.emf"/><Relationship Id="rId12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2.emf"/><Relationship Id="rId5" Type="http://schemas.openxmlformats.org/officeDocument/2006/relationships/image" Target="../media/image24.emf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19.emf"/><Relationship Id="rId9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9.emf"/><Relationship Id="rId3" Type="http://schemas.openxmlformats.org/officeDocument/2006/relationships/image" Target="../media/image30.emf"/><Relationship Id="rId7" Type="http://schemas.openxmlformats.org/officeDocument/2006/relationships/image" Target="../media/image26.emf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8.emf"/><Relationship Id="rId5" Type="http://schemas.openxmlformats.org/officeDocument/2006/relationships/image" Target="../media/image25.e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6.emf"/><Relationship Id="rId4" Type="http://schemas.openxmlformats.org/officeDocument/2006/relationships/image" Target="../media/image3.emf"/><Relationship Id="rId9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.emf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9.emf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9.emf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8954" y="118297"/>
            <a:ext cx="8386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Algebra 2 Midterm Jeopardy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26043"/>
              </p:ext>
            </p:extLst>
          </p:nvPr>
        </p:nvGraphicFramePr>
        <p:xfrm>
          <a:off x="378954" y="1076366"/>
          <a:ext cx="8386092" cy="535170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932073"/>
                <a:gridCol w="2448315"/>
                <a:gridCol w="1909181"/>
                <a:gridCol w="209652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Solving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Equations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Graphical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Transformations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Piecewise Functions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Polynomial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Functions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  <a:p>
                      <a:pPr algn="ctr"/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236904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</a:p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</a:p>
                    <a:p>
                      <a:pPr algn="ctr"/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Action Button: Custom 11">
            <a:hlinkClick r:id="rId3" action="ppaction://hlinksldjump" highlightClick="1"/>
          </p:cNvPr>
          <p:cNvSpPr/>
          <p:nvPr/>
        </p:nvSpPr>
        <p:spPr>
          <a:xfrm>
            <a:off x="503391" y="3409692"/>
            <a:ext cx="514833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Custom 12">
            <a:hlinkClick r:id="rId4" action="ppaction://hlinksldjump" highlightClick="1"/>
          </p:cNvPr>
          <p:cNvSpPr/>
          <p:nvPr/>
        </p:nvSpPr>
        <p:spPr>
          <a:xfrm>
            <a:off x="503391" y="4656861"/>
            <a:ext cx="514833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Custom 13">
            <a:hlinkClick r:id="rId5" action="ppaction://hlinksldjump" highlightClick="1"/>
          </p:cNvPr>
          <p:cNvSpPr/>
          <p:nvPr/>
        </p:nvSpPr>
        <p:spPr>
          <a:xfrm>
            <a:off x="503391" y="5720959"/>
            <a:ext cx="514833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ction Button: Custom 14">
            <a:hlinkClick r:id="rId6" action="ppaction://hlinksldjump" highlightClick="1"/>
          </p:cNvPr>
          <p:cNvSpPr/>
          <p:nvPr/>
        </p:nvSpPr>
        <p:spPr>
          <a:xfrm>
            <a:off x="503391" y="2288384"/>
            <a:ext cx="514833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Custom 15">
            <a:hlinkClick r:id="rId7" action="ppaction://hlinksldjump" highlightClick="1"/>
          </p:cNvPr>
          <p:cNvSpPr/>
          <p:nvPr/>
        </p:nvSpPr>
        <p:spPr>
          <a:xfrm>
            <a:off x="2551282" y="2288384"/>
            <a:ext cx="491951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ction Button: Custom 16">
            <a:hlinkClick r:id="rId8" action="ppaction://hlinksldjump" highlightClick="1"/>
          </p:cNvPr>
          <p:cNvSpPr/>
          <p:nvPr/>
        </p:nvSpPr>
        <p:spPr>
          <a:xfrm>
            <a:off x="2551282" y="3409692"/>
            <a:ext cx="491951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8" name="Action Button: Custom 17">
            <a:hlinkClick r:id="rId9" action="ppaction://hlinksldjump" highlightClick="1"/>
          </p:cNvPr>
          <p:cNvSpPr/>
          <p:nvPr/>
        </p:nvSpPr>
        <p:spPr>
          <a:xfrm>
            <a:off x="2551282" y="4656861"/>
            <a:ext cx="491951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ction Button: Custom 18">
            <a:hlinkClick r:id="rId10" action="ppaction://hlinksldjump" highlightClick="1"/>
          </p:cNvPr>
          <p:cNvSpPr/>
          <p:nvPr/>
        </p:nvSpPr>
        <p:spPr>
          <a:xfrm>
            <a:off x="2551282" y="5720959"/>
            <a:ext cx="491951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ction Button: Custom 19">
            <a:hlinkClick r:id="rId11" action="ppaction://hlinksldjump" highlightClick="1"/>
          </p:cNvPr>
          <p:cNvSpPr/>
          <p:nvPr/>
        </p:nvSpPr>
        <p:spPr>
          <a:xfrm>
            <a:off x="4896631" y="2288384"/>
            <a:ext cx="514832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ction Button: Custom 20">
            <a:hlinkClick r:id="rId12" action="ppaction://hlinksldjump" highlightClick="1"/>
          </p:cNvPr>
          <p:cNvSpPr/>
          <p:nvPr/>
        </p:nvSpPr>
        <p:spPr>
          <a:xfrm>
            <a:off x="4896631" y="3409692"/>
            <a:ext cx="514832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ction Button: Custom 21">
            <a:hlinkClick r:id="rId13" action="ppaction://hlinksldjump" highlightClick="1"/>
          </p:cNvPr>
          <p:cNvSpPr/>
          <p:nvPr/>
        </p:nvSpPr>
        <p:spPr>
          <a:xfrm>
            <a:off x="4896631" y="4656861"/>
            <a:ext cx="514832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ction Button: Custom 22">
            <a:hlinkClick r:id="rId14" action="ppaction://hlinksldjump" highlightClick="1"/>
          </p:cNvPr>
          <p:cNvSpPr/>
          <p:nvPr/>
        </p:nvSpPr>
        <p:spPr>
          <a:xfrm>
            <a:off x="4896631" y="5720959"/>
            <a:ext cx="514832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ction Button: Custom 23">
            <a:hlinkClick r:id="rId15" action="ppaction://hlinksldjump" highlightClick="1"/>
          </p:cNvPr>
          <p:cNvSpPr/>
          <p:nvPr/>
        </p:nvSpPr>
        <p:spPr>
          <a:xfrm>
            <a:off x="6841554" y="2288384"/>
            <a:ext cx="549155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ction Button: Custom 24">
            <a:hlinkClick r:id="rId16" action="ppaction://hlinksldjump" highlightClick="1"/>
          </p:cNvPr>
          <p:cNvSpPr/>
          <p:nvPr/>
        </p:nvSpPr>
        <p:spPr>
          <a:xfrm>
            <a:off x="6841554" y="3409692"/>
            <a:ext cx="549155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ction Button: Custom 25">
            <a:hlinkClick r:id="rId17" action="ppaction://hlinksldjump" highlightClick="1"/>
          </p:cNvPr>
          <p:cNvSpPr/>
          <p:nvPr/>
        </p:nvSpPr>
        <p:spPr>
          <a:xfrm>
            <a:off x="6841554" y="4656861"/>
            <a:ext cx="549155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ction Button: Custom 26">
            <a:hlinkClick r:id="rId18" action="ppaction://hlinksldjump" highlightClick="1"/>
          </p:cNvPr>
          <p:cNvSpPr/>
          <p:nvPr/>
        </p:nvSpPr>
        <p:spPr>
          <a:xfrm>
            <a:off x="6841554" y="5720959"/>
            <a:ext cx="549155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6113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</a:t>
            </a:r>
            <a:r>
              <a:rPr lang="en-US" dirty="0"/>
              <a:t>The graph below represents the </a:t>
            </a:r>
            <a:r>
              <a:rPr lang="en-US" dirty="0" smtClean="0"/>
              <a:t>function g(x). What is the absolute maximum and minimum of g(x)?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Maximum ________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Minimum ________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94895" y="-31025"/>
            <a:ext cx="5954236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Piecewise Functions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72" y="2799727"/>
            <a:ext cx="4603854" cy="368784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100</a:t>
            </a:r>
            <a:endParaRPr lang="en-US" dirty="0"/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8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6113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</a:t>
            </a:r>
            <a:r>
              <a:rPr lang="en-US" dirty="0"/>
              <a:t>The graph below represents the </a:t>
            </a:r>
            <a:r>
              <a:rPr lang="en-US" dirty="0" smtClean="0"/>
              <a:t>function g(x). What are the value(s) of x when </a:t>
            </a:r>
          </a:p>
          <a:p>
            <a:pPr marL="0" indent="0">
              <a:buNone/>
            </a:pPr>
            <a:r>
              <a:rPr lang="en-US" dirty="0" smtClean="0"/>
              <a:t>g(x)= -1?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x = ______________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94895" y="-31025"/>
            <a:ext cx="5954236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Piecewise Functions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932" y="3009225"/>
            <a:ext cx="4563868" cy="31358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200</a:t>
            </a:r>
            <a:endParaRPr lang="en-US" dirty="0"/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56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611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800" b="1" u="sng" dirty="0" smtClean="0"/>
              <a:t>Directions</a:t>
            </a:r>
            <a:r>
              <a:rPr lang="en-US" sz="2800" dirty="0" smtClean="0"/>
              <a:t>: </a:t>
            </a:r>
            <a:r>
              <a:rPr lang="en-US" sz="2800" dirty="0"/>
              <a:t>The graph below represents the </a:t>
            </a:r>
            <a:r>
              <a:rPr lang="en-US" sz="2800" dirty="0" smtClean="0"/>
              <a:t>function g(x). Which of the following statements are </a:t>
            </a:r>
            <a:r>
              <a:rPr lang="en-US" sz="2800" b="1" u="sng" dirty="0" smtClean="0"/>
              <a:t>FALSE</a:t>
            </a:r>
            <a:r>
              <a:rPr lang="en-US" sz="2800" dirty="0" smtClean="0"/>
              <a:t>? Circle </a:t>
            </a:r>
            <a:r>
              <a:rPr lang="en-US" sz="2800" b="1" u="sng" dirty="0" smtClean="0"/>
              <a:t>ALL</a:t>
            </a:r>
            <a:r>
              <a:rPr lang="en-US" sz="2800" dirty="0" smtClean="0"/>
              <a:t> that apply.</a:t>
            </a:r>
          </a:p>
          <a:p>
            <a:pPr marL="514350" indent="-514350">
              <a:buAutoNum type="alphaLcParenBoth"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(a) g(-2) is less than g(3)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(b) g(x) is only decreasing on</a:t>
            </a:r>
          </a:p>
          <a:p>
            <a:pPr marL="0" indent="0">
              <a:buNone/>
            </a:pPr>
            <a:r>
              <a:rPr lang="en-US" sz="2400" dirty="0"/>
              <a:t>t</a:t>
            </a:r>
            <a:r>
              <a:rPr lang="en-US" sz="2400" dirty="0" smtClean="0"/>
              <a:t>he interval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(c) The range of g(x) is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(d) g(1) = -1 and g(4) = 2 are </a:t>
            </a:r>
            <a:r>
              <a:rPr lang="en-US" sz="2400" b="1" i="1" dirty="0" smtClean="0"/>
              <a:t>NOT</a:t>
            </a:r>
            <a:r>
              <a:rPr lang="en-US" sz="2400" dirty="0" smtClean="0"/>
              <a:t> </a:t>
            </a:r>
          </a:p>
          <a:p>
            <a:pPr marL="0" indent="0">
              <a:buNone/>
            </a:pPr>
            <a:r>
              <a:rPr lang="en-US" sz="2400" dirty="0" smtClean="0"/>
              <a:t>solutions to this function. 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(e) g(x) is only increasing on</a:t>
            </a:r>
          </a:p>
          <a:p>
            <a:pPr marL="0" indent="0">
              <a:buNone/>
            </a:pPr>
            <a:r>
              <a:rPr lang="en-US" sz="2400" dirty="0" smtClean="0"/>
              <a:t>the interval 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94895" y="-31025"/>
            <a:ext cx="5954236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Piecewise Functions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522" y="2585874"/>
            <a:ext cx="3790169" cy="313582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008081"/>
              </p:ext>
            </p:extLst>
          </p:nvPr>
        </p:nvGraphicFramePr>
        <p:xfrm>
          <a:off x="1855788" y="3530600"/>
          <a:ext cx="1139825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3" name="Equation" r:id="rId4" imgW="762000" imgH="165100" progId="Equation.3">
                  <p:embed/>
                </p:oleObj>
              </mc:Choice>
              <mc:Fallback>
                <p:oleObj name="Equation" r:id="rId4" imgW="7620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55788" y="3530600"/>
                        <a:ext cx="1139825" cy="24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685938"/>
              </p:ext>
            </p:extLst>
          </p:nvPr>
        </p:nvGraphicFramePr>
        <p:xfrm>
          <a:off x="2928826" y="4104448"/>
          <a:ext cx="1139681" cy="322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4" name="Equation" r:id="rId6" imgW="673100" imgH="190500" progId="Equation.3">
                  <p:embed/>
                </p:oleObj>
              </mc:Choice>
              <mc:Fallback>
                <p:oleObj name="Equation" r:id="rId6" imgW="673100" imgH="190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28826" y="4104448"/>
                        <a:ext cx="1139681" cy="322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328233"/>
              </p:ext>
            </p:extLst>
          </p:nvPr>
        </p:nvGraphicFramePr>
        <p:xfrm>
          <a:off x="1855788" y="5943600"/>
          <a:ext cx="815975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5" name="Equation" r:id="rId8" imgW="546100" imgH="165100" progId="Equation.3">
                  <p:embed/>
                </p:oleObj>
              </mc:Choice>
              <mc:Fallback>
                <p:oleObj name="Equation" r:id="rId8" imgW="5461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55788" y="5943600"/>
                        <a:ext cx="815975" cy="24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300</a:t>
            </a:r>
            <a:endParaRPr lang="en-US" dirty="0"/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4321" y="6271718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6113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</a:t>
            </a:r>
            <a:r>
              <a:rPr lang="en-US" dirty="0"/>
              <a:t>The graph below represents the </a:t>
            </a:r>
            <a:r>
              <a:rPr lang="en-US" dirty="0" smtClean="0"/>
              <a:t>function g(x). What is the domain and range of  g(x)?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Domain  ________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Range 	 ________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94895" y="-31025"/>
            <a:ext cx="5954236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Piecewise Functions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72" y="2799727"/>
            <a:ext cx="4603854" cy="368784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400</a:t>
            </a:r>
            <a:endParaRPr lang="en-US" dirty="0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4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b="1" u="sng" dirty="0" smtClean="0"/>
          </a:p>
          <a:p>
            <a:pPr marL="0" indent="0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Find the end behavior of the following function: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99106" y="-31025"/>
            <a:ext cx="6345795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Polynomial Functions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553397"/>
              </p:ext>
            </p:extLst>
          </p:nvPr>
        </p:nvGraphicFramePr>
        <p:xfrm>
          <a:off x="1238250" y="3400425"/>
          <a:ext cx="6521450" cy="79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2" name="Equation" r:id="rId3" imgW="1866900" imgH="228600" progId="Equation.3">
                  <p:embed/>
                </p:oleObj>
              </mc:Choice>
              <mc:Fallback>
                <p:oleObj name="Equation" r:id="rId3" imgW="18669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8250" y="3400425"/>
                        <a:ext cx="6521450" cy="798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300</a:t>
            </a:r>
            <a:endParaRPr lang="en-US" dirty="0"/>
          </a:p>
        </p:txBody>
      </p:sp>
      <p:sp>
        <p:nvSpPr>
          <p:cNvPr id="11" name="Action Button: Home 10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1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Which of the following is the </a:t>
            </a:r>
            <a:r>
              <a:rPr lang="en-US" dirty="0" smtClean="0"/>
              <a:t>function </a:t>
            </a:r>
            <a:r>
              <a:rPr lang="en-US" dirty="0"/>
              <a:t>of the graph shown?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(a) 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(b)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c) 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(d) 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(e)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99106" y="-31025"/>
            <a:ext cx="6345795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Polynomial Functions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304107"/>
              </p:ext>
            </p:extLst>
          </p:nvPr>
        </p:nvGraphicFramePr>
        <p:xfrm>
          <a:off x="900113" y="2374900"/>
          <a:ext cx="295116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2" name="Equation" r:id="rId3" imgW="1371600" imgH="228600" progId="Equation.3">
                  <p:embed/>
                </p:oleObj>
              </mc:Choice>
              <mc:Fallback>
                <p:oleObj name="Equation" r:id="rId3" imgW="13716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0113" y="2374900"/>
                        <a:ext cx="2951162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8113" y="2123147"/>
            <a:ext cx="4980964" cy="4003016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968353"/>
              </p:ext>
            </p:extLst>
          </p:nvPr>
        </p:nvGraphicFramePr>
        <p:xfrm>
          <a:off x="912813" y="3144838"/>
          <a:ext cx="29241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3" name="Equation" r:id="rId6" imgW="1358900" imgH="228600" progId="Equation.3">
                  <p:embed/>
                </p:oleObj>
              </mc:Choice>
              <mc:Fallback>
                <p:oleObj name="Equation" r:id="rId6" imgW="13589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2813" y="3144838"/>
                        <a:ext cx="29241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911120"/>
              </p:ext>
            </p:extLst>
          </p:nvPr>
        </p:nvGraphicFramePr>
        <p:xfrm>
          <a:off x="831850" y="3911600"/>
          <a:ext cx="31146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" name="Equation" r:id="rId8" imgW="1447800" imgH="228600" progId="Equation.3">
                  <p:embed/>
                </p:oleObj>
              </mc:Choice>
              <mc:Fallback>
                <p:oleObj name="Equation" r:id="rId8" imgW="1447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1850" y="3911600"/>
                        <a:ext cx="31146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600808"/>
              </p:ext>
            </p:extLst>
          </p:nvPr>
        </p:nvGraphicFramePr>
        <p:xfrm>
          <a:off x="831850" y="4567777"/>
          <a:ext cx="311626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5" name="Equation" r:id="rId10" imgW="1447800" imgH="228600" progId="Equation.3">
                  <p:embed/>
                </p:oleObj>
              </mc:Choice>
              <mc:Fallback>
                <p:oleObj name="Equation" r:id="rId10" imgW="1447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1850" y="4567777"/>
                        <a:ext cx="3116263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063544"/>
              </p:ext>
            </p:extLst>
          </p:nvPr>
        </p:nvGraphicFramePr>
        <p:xfrm>
          <a:off x="858838" y="5322438"/>
          <a:ext cx="30607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6" name="Equation" r:id="rId12" imgW="1422400" imgH="228600" progId="Equation.3">
                  <p:embed/>
                </p:oleObj>
              </mc:Choice>
              <mc:Fallback>
                <p:oleObj name="Equation" r:id="rId12" imgW="14224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58838" y="5322438"/>
                        <a:ext cx="30607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200</a:t>
            </a:r>
            <a:endParaRPr lang="en-US" dirty="0"/>
          </a:p>
        </p:txBody>
      </p:sp>
      <p:sp>
        <p:nvSpPr>
          <p:cNvPr id="17" name="Action Button: Home 16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2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Which of the following is the </a:t>
            </a:r>
            <a:r>
              <a:rPr lang="en-US" dirty="0" smtClean="0"/>
              <a:t>function </a:t>
            </a:r>
            <a:r>
              <a:rPr lang="en-US" dirty="0"/>
              <a:t>of the graph shown?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(a) 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(b)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c) 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(d) 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(e)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99106" y="-31025"/>
            <a:ext cx="6345795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Polynomial Functions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050" y="2059545"/>
            <a:ext cx="4850868" cy="3742244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397214"/>
              </p:ext>
            </p:extLst>
          </p:nvPr>
        </p:nvGraphicFramePr>
        <p:xfrm>
          <a:off x="900113" y="2401349"/>
          <a:ext cx="2951163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3" name="Equation" r:id="rId4" imgW="1371600" imgH="203200" progId="Equation.3">
                  <p:embed/>
                </p:oleObj>
              </mc:Choice>
              <mc:Fallback>
                <p:oleObj name="Equation" r:id="rId4" imgW="13716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0113" y="2401349"/>
                        <a:ext cx="2951163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539488"/>
              </p:ext>
            </p:extLst>
          </p:nvPr>
        </p:nvGraphicFramePr>
        <p:xfrm>
          <a:off x="900113" y="3143250"/>
          <a:ext cx="25685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4" name="Equation" r:id="rId6" imgW="1193800" imgH="228600" progId="Equation.3">
                  <p:embed/>
                </p:oleObj>
              </mc:Choice>
              <mc:Fallback>
                <p:oleObj name="Equation" r:id="rId6" imgW="11938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0113" y="3143250"/>
                        <a:ext cx="25685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233482"/>
              </p:ext>
            </p:extLst>
          </p:nvPr>
        </p:nvGraphicFramePr>
        <p:xfrm>
          <a:off x="919163" y="3879850"/>
          <a:ext cx="27051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5" name="Equation" r:id="rId8" imgW="1257300" imgH="228600" progId="Equation.3">
                  <p:embed/>
                </p:oleObj>
              </mc:Choice>
              <mc:Fallback>
                <p:oleObj name="Equation" r:id="rId8" imgW="12573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9163" y="3879850"/>
                        <a:ext cx="2705100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215266"/>
              </p:ext>
            </p:extLst>
          </p:nvPr>
        </p:nvGraphicFramePr>
        <p:xfrm>
          <a:off x="869128" y="4611688"/>
          <a:ext cx="273367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6" name="Equation" r:id="rId10" imgW="1270000" imgH="228600" progId="Equation.3">
                  <p:embed/>
                </p:oleObj>
              </mc:Choice>
              <mc:Fallback>
                <p:oleObj name="Equation" r:id="rId10" imgW="12700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9128" y="4611688"/>
                        <a:ext cx="2733675" cy="492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467527"/>
              </p:ext>
            </p:extLst>
          </p:nvPr>
        </p:nvGraphicFramePr>
        <p:xfrm>
          <a:off x="969963" y="5282677"/>
          <a:ext cx="2459038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7" name="Equation" r:id="rId12" imgW="1143000" imgH="241300" progId="Equation.3">
                  <p:embed/>
                </p:oleObj>
              </mc:Choice>
              <mc:Fallback>
                <p:oleObj name="Equation" r:id="rId12" imgW="11430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69963" y="5282677"/>
                        <a:ext cx="2459038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661024" y="6427168"/>
            <a:ext cx="2590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Polynomial Functions 100</a:t>
            </a:r>
            <a:endParaRPr lang="en-US" dirty="0"/>
          </a:p>
        </p:txBody>
      </p:sp>
      <p:sp>
        <p:nvSpPr>
          <p:cNvPr id="13" name="Action Button: Home 12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3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6019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en-US" sz="5800" b="1" u="sng" dirty="0" smtClean="0"/>
          </a:p>
          <a:p>
            <a:pPr marL="0" indent="0">
              <a:buNone/>
            </a:pPr>
            <a:r>
              <a:rPr lang="en-US" sz="5800" b="1" u="sng" dirty="0" smtClean="0"/>
              <a:t>Directions</a:t>
            </a:r>
            <a:r>
              <a:rPr lang="en-US" sz="5800" dirty="0" smtClean="0"/>
              <a:t>: Find all of the following for the function</a:t>
            </a:r>
            <a:endParaRPr lang="en-US" sz="5800" dirty="0"/>
          </a:p>
          <a:p>
            <a:pPr marL="0" indent="0">
              <a:buNone/>
            </a:pPr>
            <a:r>
              <a:rPr lang="en-US" sz="5800" dirty="0"/>
              <a:t> </a:t>
            </a:r>
            <a:endParaRPr lang="en-US" sz="5800" dirty="0" smtClean="0"/>
          </a:p>
          <a:p>
            <a:pPr marL="0" indent="0">
              <a:buNone/>
            </a:pPr>
            <a:endParaRPr lang="en-US" sz="5800" dirty="0" smtClean="0"/>
          </a:p>
          <a:p>
            <a:pPr marL="0" indent="0">
              <a:buNone/>
            </a:pPr>
            <a:endParaRPr lang="en-US" sz="5800" dirty="0"/>
          </a:p>
          <a:p>
            <a:pPr marL="0" indent="0">
              <a:buNone/>
            </a:pPr>
            <a:endParaRPr lang="en-US" sz="5800" dirty="0"/>
          </a:p>
          <a:p>
            <a:pPr marL="514350" indent="-514350">
              <a:buAutoNum type="alphaLcParenBoth"/>
            </a:pPr>
            <a:r>
              <a:rPr lang="en-US" sz="5800" dirty="0" smtClean="0"/>
              <a:t>The </a:t>
            </a:r>
            <a:r>
              <a:rPr lang="en-US" sz="5800" dirty="0"/>
              <a:t>degree </a:t>
            </a:r>
            <a:r>
              <a:rPr lang="en-US" sz="5800" dirty="0" smtClean="0"/>
              <a:t>_______________</a:t>
            </a:r>
          </a:p>
          <a:p>
            <a:pPr marL="0" indent="0">
              <a:buNone/>
            </a:pPr>
            <a:r>
              <a:rPr lang="en-US" sz="5800" dirty="0"/>
              <a:t> </a:t>
            </a:r>
          </a:p>
          <a:p>
            <a:pPr marL="514350" indent="-514350">
              <a:buAutoNum type="alphaLcParenBoth" startAt="2"/>
            </a:pPr>
            <a:r>
              <a:rPr lang="en-US" sz="5800" dirty="0" smtClean="0"/>
              <a:t>The x-intercept(s) that cross the x-axis _______________</a:t>
            </a:r>
          </a:p>
          <a:p>
            <a:pPr marL="0" indent="0">
              <a:buNone/>
            </a:pPr>
            <a:r>
              <a:rPr lang="en-US" sz="5800" dirty="0"/>
              <a:t> </a:t>
            </a:r>
          </a:p>
          <a:p>
            <a:pPr marL="0" indent="0">
              <a:buNone/>
            </a:pPr>
            <a:r>
              <a:rPr lang="en-US" sz="5800" dirty="0"/>
              <a:t>(c) </a:t>
            </a:r>
            <a:r>
              <a:rPr lang="en-US" sz="5800" dirty="0" smtClean="0"/>
              <a:t>	The x-intercept(s) that touch the x-axis _______________</a:t>
            </a:r>
          </a:p>
          <a:p>
            <a:pPr marL="0" indent="0">
              <a:buNone/>
            </a:pPr>
            <a:r>
              <a:rPr lang="en-US" sz="5800" dirty="0" smtClean="0"/>
              <a:t> </a:t>
            </a:r>
            <a:endParaRPr lang="en-US" sz="5800" dirty="0"/>
          </a:p>
          <a:p>
            <a:pPr marL="0" indent="0">
              <a:buNone/>
            </a:pPr>
            <a:r>
              <a:rPr lang="en-US" sz="5800" dirty="0"/>
              <a:t>(d) </a:t>
            </a:r>
            <a:r>
              <a:rPr lang="en-US" sz="5800" dirty="0" smtClean="0"/>
              <a:t>	The </a:t>
            </a:r>
            <a:r>
              <a:rPr lang="en-US" sz="5800" dirty="0"/>
              <a:t>y-</a:t>
            </a:r>
            <a:r>
              <a:rPr lang="en-US" sz="5800" dirty="0" smtClean="0"/>
              <a:t>intercept _______________</a:t>
            </a:r>
          </a:p>
          <a:p>
            <a:pPr marL="0" indent="0">
              <a:buNone/>
            </a:pPr>
            <a:r>
              <a:rPr lang="en-US" sz="5800" dirty="0" smtClean="0"/>
              <a:t> </a:t>
            </a:r>
            <a:r>
              <a:rPr lang="en-US" sz="5800" dirty="0"/>
              <a:t> </a:t>
            </a:r>
          </a:p>
          <a:p>
            <a:pPr marL="0" indent="0">
              <a:buNone/>
            </a:pPr>
            <a:r>
              <a:rPr lang="en-US" sz="5800" dirty="0"/>
              <a:t>(e) </a:t>
            </a:r>
            <a:r>
              <a:rPr lang="en-US" sz="5800" dirty="0" smtClean="0"/>
              <a:t>	The </a:t>
            </a:r>
            <a:r>
              <a:rPr lang="en-US" sz="5800" dirty="0"/>
              <a:t>end behavior of the function is </a:t>
            </a:r>
            <a:r>
              <a:rPr lang="en-US" sz="5800" dirty="0" smtClean="0"/>
              <a:t>_______________</a:t>
            </a:r>
            <a:endParaRPr lang="en-US" sz="5800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99106" y="-31025"/>
            <a:ext cx="6345795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Polynomial Functions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875237"/>
              </p:ext>
            </p:extLst>
          </p:nvPr>
        </p:nvGraphicFramePr>
        <p:xfrm>
          <a:off x="1079500" y="2427288"/>
          <a:ext cx="6519863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Equation" r:id="rId3" imgW="1866900" imgH="228600" progId="Equation.3">
                  <p:embed/>
                </p:oleObj>
              </mc:Choice>
              <mc:Fallback>
                <p:oleObj name="Equation" r:id="rId3" imgW="18669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9500" y="2427288"/>
                        <a:ext cx="6519863" cy="798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400</a:t>
            </a:r>
            <a:endParaRPr lang="en-US" dirty="0"/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32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2624"/>
            <a:ext cx="8229600" cy="4253539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Find </a:t>
            </a:r>
            <a:r>
              <a:rPr lang="en-US" b="1" u="sng" dirty="0" smtClean="0"/>
              <a:t>ALL</a:t>
            </a:r>
            <a:r>
              <a:rPr lang="en-US" dirty="0" smtClean="0"/>
              <a:t> solution(s) to the equation.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43502" y="118297"/>
            <a:ext cx="5257005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917273"/>
              </p:ext>
            </p:extLst>
          </p:nvPr>
        </p:nvGraphicFramePr>
        <p:xfrm>
          <a:off x="2698750" y="3779838"/>
          <a:ext cx="3582988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Equation" r:id="rId3" imgW="1155700" imgH="228600" progId="Equation.3">
                  <p:embed/>
                </p:oleObj>
              </mc:Choice>
              <mc:Fallback>
                <p:oleObj name="Equation" r:id="rId3" imgW="11557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98750" y="3779838"/>
                        <a:ext cx="3582988" cy="709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41411" y="6281613"/>
            <a:ext cx="2145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Solving Equation 100</a:t>
            </a:r>
            <a:endParaRPr lang="en-US" dirty="0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60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43502" y="118297"/>
            <a:ext cx="5257005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873250"/>
            <a:ext cx="8229600" cy="4252913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Find </a:t>
            </a:r>
            <a:r>
              <a:rPr lang="en-US" b="1" u="sng" dirty="0" smtClean="0"/>
              <a:t>ALL</a:t>
            </a:r>
            <a:r>
              <a:rPr lang="en-US" dirty="0" smtClean="0"/>
              <a:t> solution(s) to the equation in simplest radical form.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480990"/>
              </p:ext>
            </p:extLst>
          </p:nvPr>
        </p:nvGraphicFramePr>
        <p:xfrm>
          <a:off x="3033713" y="3817938"/>
          <a:ext cx="2913062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Equation" r:id="rId3" imgW="939800" imgH="203200" progId="Equation.3">
                  <p:embed/>
                </p:oleObj>
              </mc:Choice>
              <mc:Fallback>
                <p:oleObj name="Equation" r:id="rId3" imgW="9398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33713" y="3817938"/>
                        <a:ext cx="2913062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41411" y="6281613"/>
            <a:ext cx="2145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Solving Equation 200</a:t>
            </a:r>
            <a:endParaRPr lang="en-US" dirty="0"/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9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3115"/>
            <a:ext cx="8229600" cy="50388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4600" b="1" u="sng" dirty="0" smtClean="0"/>
              <a:t>Directions</a:t>
            </a:r>
            <a:r>
              <a:rPr lang="en-US" sz="4600" dirty="0" smtClean="0"/>
              <a:t>: For </a:t>
            </a:r>
            <a:r>
              <a:rPr lang="en-US" sz="4600" dirty="0"/>
              <a:t>each system of equations shown below, determine the number of </a:t>
            </a:r>
            <a:r>
              <a:rPr lang="en-US" sz="4600" dirty="0" smtClean="0"/>
              <a:t>solutions </a:t>
            </a:r>
            <a:r>
              <a:rPr lang="en-US" sz="4600" dirty="0"/>
              <a:t>the system has. The graph of </a:t>
            </a:r>
            <a:r>
              <a:rPr lang="en-US" sz="4600" dirty="0" smtClean="0"/>
              <a:t>              is represented </a:t>
            </a:r>
            <a:r>
              <a:rPr lang="en-US" sz="4600" dirty="0"/>
              <a:t>on the </a:t>
            </a:r>
            <a:r>
              <a:rPr lang="en-US" sz="4600" dirty="0" smtClean="0"/>
              <a:t>coordinate </a:t>
            </a:r>
            <a:r>
              <a:rPr lang="en-US" sz="4600" dirty="0"/>
              <a:t>plane </a:t>
            </a:r>
            <a:r>
              <a:rPr lang="en-US" sz="4600" dirty="0" smtClean="0"/>
              <a:t>provided </a:t>
            </a:r>
            <a:r>
              <a:rPr lang="en-US" sz="4600" b="1" u="sng" dirty="0" smtClean="0"/>
              <a:t>on your paper</a:t>
            </a:r>
            <a:r>
              <a:rPr lang="en-US" sz="4600" dirty="0" smtClean="0"/>
              <a:t>.  </a:t>
            </a: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sz="4500" b="1" dirty="0"/>
              <a:t>Circle the correct amount of solutions the system has</a:t>
            </a:r>
            <a:r>
              <a:rPr lang="en-US" sz="4500" dirty="0"/>
              <a:t>. </a:t>
            </a:r>
          </a:p>
          <a:p>
            <a:pPr lvl="0"/>
            <a:r>
              <a:rPr lang="en-US" dirty="0"/>
              <a:t>		</a:t>
            </a:r>
            <a:r>
              <a:rPr lang="en-US" dirty="0" smtClean="0"/>
              <a:t>				No </a:t>
            </a:r>
            <a:r>
              <a:rPr lang="en-US" dirty="0"/>
              <a:t>Solution		One Solution		Two Solutions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r>
              <a:rPr lang="en-US" dirty="0"/>
              <a:t> </a:t>
            </a:r>
            <a:r>
              <a:rPr lang="en-US" dirty="0" smtClean="0"/>
              <a:t>1.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 smtClean="0"/>
              <a:t>						No </a:t>
            </a:r>
            <a:r>
              <a:rPr lang="en-US" dirty="0"/>
              <a:t>Solution		One Solution		Two Solutions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r>
              <a:rPr lang="en-US" dirty="0" smtClean="0"/>
              <a:t>2.</a:t>
            </a:r>
            <a:r>
              <a:rPr lang="en-US" dirty="0"/>
              <a:t> 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		</a:t>
            </a:r>
            <a:r>
              <a:rPr lang="en-US" dirty="0" smtClean="0"/>
              <a:t>			   	No </a:t>
            </a:r>
            <a:r>
              <a:rPr lang="en-US" dirty="0"/>
              <a:t>Solution		One Solution		Two Solutions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r>
              <a:rPr lang="en-US" dirty="0" smtClean="0"/>
              <a:t>3.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47039" y="-31025"/>
            <a:ext cx="6315281" cy="17543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509741"/>
              </p:ext>
            </p:extLst>
          </p:nvPr>
        </p:nvGraphicFramePr>
        <p:xfrm>
          <a:off x="3176622" y="2311268"/>
          <a:ext cx="1077130" cy="403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Equation" r:id="rId3" imgW="609600" imgH="228600" progId="Equation.3">
                  <p:embed/>
                </p:oleObj>
              </mc:Choice>
              <mc:Fallback>
                <p:oleObj name="Equation" r:id="rId3" imgW="6096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76622" y="2311268"/>
                        <a:ext cx="1077130" cy="403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724019"/>
              </p:ext>
            </p:extLst>
          </p:nvPr>
        </p:nvGraphicFramePr>
        <p:xfrm>
          <a:off x="768458" y="3723942"/>
          <a:ext cx="1503363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Equation" r:id="rId5" imgW="850900" imgH="571500" progId="Equation.3">
                  <p:embed/>
                </p:oleObj>
              </mc:Choice>
              <mc:Fallback>
                <p:oleObj name="Equation" r:id="rId5" imgW="850900" imgH="571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8458" y="3723942"/>
                        <a:ext cx="1503363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624080"/>
              </p:ext>
            </p:extLst>
          </p:nvPr>
        </p:nvGraphicFramePr>
        <p:xfrm>
          <a:off x="768458" y="4655028"/>
          <a:ext cx="1503363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Equation" r:id="rId7" imgW="850900" imgH="571500" progId="Equation.3">
                  <p:embed/>
                </p:oleObj>
              </mc:Choice>
              <mc:Fallback>
                <p:oleObj name="Equation" r:id="rId7" imgW="850900" imgH="571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8458" y="4655028"/>
                        <a:ext cx="1503363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541544"/>
              </p:ext>
            </p:extLst>
          </p:nvPr>
        </p:nvGraphicFramePr>
        <p:xfrm>
          <a:off x="768458" y="5667853"/>
          <a:ext cx="1503363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Equation" r:id="rId9" imgW="850900" imgH="571500" progId="Equation.3">
                  <p:embed/>
                </p:oleObj>
              </mc:Choice>
              <mc:Fallback>
                <p:oleObj name="Equation" r:id="rId9" imgW="850900" imgH="571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8458" y="5667853"/>
                        <a:ext cx="1503363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541411" y="6281613"/>
            <a:ext cx="2145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Solving Equation 300</a:t>
            </a:r>
            <a:endParaRPr lang="en-US" dirty="0"/>
          </a:p>
        </p:txBody>
      </p:sp>
      <p:sp>
        <p:nvSpPr>
          <p:cNvPr id="11" name="Action Button: Home 10">
            <a:hlinkClick r:id="" action="ppaction://hlinkshowjump?jump=firstslide" highlightClick="1"/>
          </p:cNvPr>
          <p:cNvSpPr/>
          <p:nvPr/>
        </p:nvSpPr>
        <p:spPr>
          <a:xfrm>
            <a:off x="171181" y="628161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2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u="sng" dirty="0" smtClean="0"/>
          </a:p>
          <a:p>
            <a:pPr marL="0" indent="0" algn="ctr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Find </a:t>
            </a:r>
            <a:r>
              <a:rPr lang="en-US" b="1" u="sng" dirty="0" smtClean="0"/>
              <a:t>ALL</a:t>
            </a:r>
            <a:r>
              <a:rPr lang="en-US" dirty="0" smtClean="0"/>
              <a:t> solution(s) to the equation.</a:t>
            </a:r>
          </a:p>
          <a:p>
            <a:pPr marL="0" indent="0" algn="ctr">
              <a:buNone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31025"/>
            <a:ext cx="8229600" cy="17543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*Solving Equations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231483"/>
              </p:ext>
            </p:extLst>
          </p:nvPr>
        </p:nvGraphicFramePr>
        <p:xfrm>
          <a:off x="2935288" y="3503613"/>
          <a:ext cx="3109912" cy="126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3" imgW="1003300" imgH="406400" progId="Equation.3">
                  <p:embed/>
                </p:oleObj>
              </mc:Choice>
              <mc:Fallback>
                <p:oleObj name="Equation" r:id="rId3" imgW="1003300" imgH="406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5288" y="3503613"/>
                        <a:ext cx="3109912" cy="1262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41411" y="6281613"/>
            <a:ext cx="2145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Solving Equation 400</a:t>
            </a:r>
            <a:endParaRPr lang="en-US" dirty="0"/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50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6113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</a:t>
            </a:r>
            <a:r>
              <a:rPr lang="en-US" dirty="0"/>
              <a:t>The graph below represents the </a:t>
            </a:r>
            <a:r>
              <a:rPr lang="en-US" dirty="0" smtClean="0"/>
              <a:t>function                       </a:t>
            </a:r>
            <a:r>
              <a:rPr lang="en-US" dirty="0" smtClean="0"/>
              <a:t>   . </a:t>
            </a:r>
            <a:r>
              <a:rPr lang="en-US" dirty="0" smtClean="0"/>
              <a:t>Use </a:t>
            </a:r>
            <a:r>
              <a:rPr lang="en-US" dirty="0"/>
              <a:t>the parent function, </a:t>
            </a:r>
            <a:r>
              <a:rPr lang="en-US" dirty="0" smtClean="0"/>
              <a:t>   f</a:t>
            </a:r>
            <a:r>
              <a:rPr lang="en-US" dirty="0"/>
              <a:t>(x), to help </a:t>
            </a:r>
            <a:r>
              <a:rPr lang="en-US" dirty="0" smtClean="0"/>
              <a:t>find your new function in vertex form.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f(x+4)-7 = ____________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5724" y="-31025"/>
            <a:ext cx="7832568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Graphical Transformations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77949"/>
              </p:ext>
            </p:extLst>
          </p:nvPr>
        </p:nvGraphicFramePr>
        <p:xfrm>
          <a:off x="1948729" y="2116282"/>
          <a:ext cx="22987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Equation" r:id="rId3" imgW="1346040" imgH="393480" progId="Equation.3">
                  <p:embed/>
                </p:oleObj>
              </mc:Choice>
              <mc:Fallback>
                <p:oleObj name="Equation" r:id="rId3" imgW="13460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8729" y="2116282"/>
                        <a:ext cx="22987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816" y="3135087"/>
            <a:ext cx="4164424" cy="319229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661024" y="6427168"/>
            <a:ext cx="3077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Graphical Transformations 100</a:t>
            </a:r>
            <a:endParaRPr lang="en-US" dirty="0"/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6113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</a:t>
            </a:r>
            <a:r>
              <a:rPr lang="en-US" dirty="0"/>
              <a:t>The graph below represents the </a:t>
            </a:r>
            <a:r>
              <a:rPr lang="en-US" dirty="0" smtClean="0"/>
              <a:t>function                       </a:t>
            </a:r>
            <a:r>
              <a:rPr lang="en-US" dirty="0" smtClean="0"/>
              <a:t>   . </a:t>
            </a:r>
            <a:r>
              <a:rPr lang="en-US" dirty="0" smtClean="0"/>
              <a:t>Use </a:t>
            </a:r>
            <a:r>
              <a:rPr lang="en-US" dirty="0"/>
              <a:t>the parent function, </a:t>
            </a:r>
            <a:r>
              <a:rPr lang="en-US" dirty="0" smtClean="0"/>
              <a:t>   f</a:t>
            </a:r>
            <a:r>
              <a:rPr lang="en-US" dirty="0"/>
              <a:t>(x), to help </a:t>
            </a:r>
            <a:r>
              <a:rPr lang="en-US" dirty="0" smtClean="0"/>
              <a:t>find your new function in vertex form.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f(-x)= ____________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5724" y="-31025"/>
            <a:ext cx="7832568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Graphical Transformations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401275"/>
              </p:ext>
            </p:extLst>
          </p:nvPr>
        </p:nvGraphicFramePr>
        <p:xfrm>
          <a:off x="1824038" y="2019300"/>
          <a:ext cx="22987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Equation" r:id="rId3" imgW="1346040" imgH="393480" progId="Equation.3">
                  <p:embed/>
                </p:oleObj>
              </mc:Choice>
              <mc:Fallback>
                <p:oleObj name="Equation" r:id="rId3" imgW="13460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4038" y="2019300"/>
                        <a:ext cx="22987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470" y="3066436"/>
            <a:ext cx="4590330" cy="337536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661024" y="6427168"/>
            <a:ext cx="3077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Graphical Transformations 200</a:t>
            </a:r>
            <a:endParaRPr lang="en-US" dirty="0"/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5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6113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</a:t>
            </a:r>
            <a:r>
              <a:rPr lang="en-US" dirty="0"/>
              <a:t>The graph below represents the </a:t>
            </a:r>
            <a:r>
              <a:rPr lang="en-US" dirty="0" smtClean="0"/>
              <a:t>function                       </a:t>
            </a:r>
            <a:r>
              <a:rPr lang="en-US" dirty="0" smtClean="0"/>
              <a:t>   . </a:t>
            </a:r>
            <a:r>
              <a:rPr lang="en-US" dirty="0" smtClean="0"/>
              <a:t>Use </a:t>
            </a:r>
            <a:r>
              <a:rPr lang="en-US" dirty="0"/>
              <a:t>the parent function, </a:t>
            </a:r>
            <a:r>
              <a:rPr lang="en-US" dirty="0" smtClean="0"/>
              <a:t>   f</a:t>
            </a:r>
            <a:r>
              <a:rPr lang="en-US" dirty="0"/>
              <a:t>(x), to help </a:t>
            </a:r>
            <a:r>
              <a:rPr lang="en-US" dirty="0" smtClean="0"/>
              <a:t>find your new function in vertex form.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-f(x)= ____________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5724" y="-31025"/>
            <a:ext cx="7832568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Graphical Transformations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597460"/>
              </p:ext>
            </p:extLst>
          </p:nvPr>
        </p:nvGraphicFramePr>
        <p:xfrm>
          <a:off x="1921020" y="2130136"/>
          <a:ext cx="22987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Equation" r:id="rId3" imgW="1346040" imgH="393480" progId="Equation.3">
                  <p:embed/>
                </p:oleObj>
              </mc:Choice>
              <mc:Fallback>
                <p:oleObj name="Equation" r:id="rId3" imgW="13460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1020" y="2130136"/>
                        <a:ext cx="22987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254" y="3123645"/>
            <a:ext cx="4590329" cy="328382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661024" y="6427168"/>
            <a:ext cx="3077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Graphical Transformations 300</a:t>
            </a:r>
            <a:endParaRPr lang="en-US" dirty="0"/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4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6113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</a:t>
            </a:r>
            <a:r>
              <a:rPr lang="en-US" dirty="0"/>
              <a:t>The graph below represents the </a:t>
            </a:r>
            <a:r>
              <a:rPr lang="en-US" dirty="0" smtClean="0"/>
              <a:t>function                       </a:t>
            </a:r>
            <a:r>
              <a:rPr lang="en-US" dirty="0" smtClean="0"/>
              <a:t>   . </a:t>
            </a:r>
            <a:r>
              <a:rPr lang="en-US" dirty="0" smtClean="0"/>
              <a:t>Use </a:t>
            </a:r>
            <a:r>
              <a:rPr lang="en-US" dirty="0"/>
              <a:t>the parent function, </a:t>
            </a:r>
            <a:r>
              <a:rPr lang="en-US" dirty="0" smtClean="0"/>
              <a:t>   f</a:t>
            </a:r>
            <a:r>
              <a:rPr lang="en-US" dirty="0"/>
              <a:t>(x), to help </a:t>
            </a:r>
            <a:r>
              <a:rPr lang="en-US" dirty="0" smtClean="0"/>
              <a:t>find your new function in vertex form.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4</a:t>
            </a:r>
            <a:r>
              <a:rPr lang="en-US" dirty="0" smtClean="0"/>
              <a:t>f(x)= ____________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55724" y="-31025"/>
            <a:ext cx="7832568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Graphical Transformations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371905"/>
              </p:ext>
            </p:extLst>
          </p:nvPr>
        </p:nvGraphicFramePr>
        <p:xfrm>
          <a:off x="1962584" y="2116282"/>
          <a:ext cx="22987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3" imgW="1346040" imgH="393480" progId="Equation.3">
                  <p:embed/>
                </p:oleObj>
              </mc:Choice>
              <mc:Fallback>
                <p:oleObj name="Equation" r:id="rId3" imgW="13460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62584" y="2116282"/>
                        <a:ext cx="22987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102" y="3077877"/>
            <a:ext cx="4464481" cy="330671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661024" y="6427168"/>
            <a:ext cx="3077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Graphical Transformations 400</a:t>
            </a:r>
            <a:endParaRPr lang="en-US" dirty="0"/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66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524</Words>
  <Application>Microsoft Office PowerPoint</Application>
  <PresentationFormat>On-screen Show (4:3)</PresentationFormat>
  <Paragraphs>191</Paragraphs>
  <Slides>17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Office Theme</vt:lpstr>
      <vt:lpstr>Equation</vt:lpstr>
      <vt:lpstr>Microsoft Equation 3.0</vt:lpstr>
      <vt:lpstr>PowerPoint Presentation</vt:lpstr>
      <vt:lpstr>PowerPoint Presentation</vt:lpstr>
      <vt:lpstr>PowerPoint Presentation</vt:lpstr>
      <vt:lpstr>Solving Equations  300</vt:lpstr>
      <vt:lpstr>*Solving Equations  400</vt:lpstr>
      <vt:lpstr>Graphical Transformations  100</vt:lpstr>
      <vt:lpstr>Graphical Transformations  200</vt:lpstr>
      <vt:lpstr>Graphical Transformations  300</vt:lpstr>
      <vt:lpstr>Graphical Transformations  400</vt:lpstr>
      <vt:lpstr>Piecewise Functions 100</vt:lpstr>
      <vt:lpstr>Piecewise Functions 200</vt:lpstr>
      <vt:lpstr>Piecewise Functions 300</vt:lpstr>
      <vt:lpstr>Piecewise Functions 400</vt:lpstr>
      <vt:lpstr>Polynomial Functions 100</vt:lpstr>
      <vt:lpstr>Polynomial Functions 200</vt:lpstr>
      <vt:lpstr>Polynomial Functions 300</vt:lpstr>
      <vt:lpstr>Polynomial Functions 400</vt:lpstr>
    </vt:vector>
  </TitlesOfParts>
  <Company>malden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rogowicz</dc:creator>
  <cp:lastModifiedBy>mpstech</cp:lastModifiedBy>
  <cp:revision>27</cp:revision>
  <dcterms:created xsi:type="dcterms:W3CDTF">2015-01-11T21:53:38Z</dcterms:created>
  <dcterms:modified xsi:type="dcterms:W3CDTF">2015-01-13T18:22:07Z</dcterms:modified>
</cp:coreProperties>
</file>